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7"/>
  </p:notesMasterIdLst>
  <p:sldIdLst>
    <p:sldId id="256" r:id="rId2"/>
    <p:sldId id="257" r:id="rId3"/>
    <p:sldId id="267" r:id="rId4"/>
    <p:sldId id="259" r:id="rId5"/>
    <p:sldId id="261" r:id="rId6"/>
    <p:sldId id="262" r:id="rId7"/>
    <p:sldId id="268" r:id="rId8"/>
    <p:sldId id="266" r:id="rId9"/>
    <p:sldId id="263" r:id="rId10"/>
    <p:sldId id="269" r:id="rId11"/>
    <p:sldId id="264" r:id="rId12"/>
    <p:sldId id="270" r:id="rId13"/>
    <p:sldId id="271" r:id="rId14"/>
    <p:sldId id="272" r:id="rId15"/>
    <p:sldId id="25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261DC0-3E59-4D78-BFDE-23F83FA3D313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0725FE-333E-4D9A-ACC2-447EF0C31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7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9276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3203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352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725FE-333E-4D9A-ACC2-447EF0C31C1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685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CAC4-528A-4414-8A27-1213780EA050}" type="datetime1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46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1696A-779A-42C8-AFBD-F5B4143016C1}" type="datetime1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14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F7AF2-AA5B-47D8-B8A2-4BFDF7886C11}" type="datetime1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315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59FDB-5BF0-4509-BFEC-1086405E20DE}" type="datetime1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499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984B-C3AB-4278-B306-1FFF30593214}" type="datetime1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259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B1731-D7C5-47B4-868C-9357F9D920CC}" type="datetime1">
              <a:rPr lang="en-US" smtClean="0"/>
              <a:t>3/3/2025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559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6ACD-4DA3-4651-9384-C75DCEE1823D}" type="datetime1">
              <a:rPr lang="en-US" smtClean="0"/>
              <a:t>3/3/2025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074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CC3C-B9BF-4B97-AF27-A7438653EABA}" type="datetime1">
              <a:rPr lang="en-US" smtClean="0"/>
              <a:t>3/3/2025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255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F7080-517F-45C4-B9B6-B675D1F45479}" type="datetime1">
              <a:rPr lang="en-US" smtClean="0"/>
              <a:t>3/3/2025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247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B8658-DB36-4363-959D-6E40767D2C59}" type="datetime1">
              <a:rPr lang="en-US" smtClean="0"/>
              <a:t>3/3/2025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538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D1BA5-7740-4B0E-A03B-9231910C495F}" type="datetime1">
              <a:rPr lang="en-US" smtClean="0"/>
              <a:t>3/3/2025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269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32DF4E-7FEC-4549-89D8-0C58CD43290C}" type="datetime1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5912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09589-3387-4FB6-9BFA-D954CB6791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45935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b="1" dirty="0"/>
              <a:t>Методы 3D-моделирования объектов в Blender для </a:t>
            </a:r>
            <a:r>
              <a:rPr lang="ru-RU" b="1" dirty="0" err="1"/>
              <a:t>Unreal</a:t>
            </a:r>
            <a:r>
              <a:rPr lang="ru-RU" b="1" dirty="0"/>
              <a:t> </a:t>
            </a:r>
            <a:r>
              <a:rPr lang="ru-RU" b="1" dirty="0" err="1"/>
              <a:t>Engine</a:t>
            </a:r>
            <a:r>
              <a:rPr lang="ru-RU" b="1" dirty="0"/>
              <a:t> 5</a:t>
            </a:r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147F1B-2CA2-45E2-8D99-3F5A387900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91780"/>
            <a:ext cx="9144000" cy="985611"/>
          </a:xfrm>
        </p:spPr>
        <p:txBody>
          <a:bodyPr/>
          <a:lstStyle/>
          <a:p>
            <a:pPr algn="l"/>
            <a:r>
              <a:rPr lang="ru-RU" dirty="0">
                <a:latin typeface="+mj-lt"/>
              </a:rPr>
              <a:t>Студент: </a:t>
            </a:r>
            <a:r>
              <a:rPr lang="ru-RU" dirty="0" smtClean="0">
                <a:latin typeface="+mj-lt"/>
              </a:rPr>
              <a:t>Самарин С.Д. РК6-85Б</a:t>
            </a:r>
            <a:endParaRPr lang="ru-RU" dirty="0">
              <a:latin typeface="+mj-lt"/>
            </a:endParaRPr>
          </a:p>
          <a:p>
            <a:pPr algn="l"/>
            <a:r>
              <a:rPr lang="ru-RU" dirty="0">
                <a:latin typeface="+mj-lt"/>
              </a:rPr>
              <a:t>Научный руководитель: Витюков Ф.А.</a:t>
            </a:r>
          </a:p>
        </p:txBody>
      </p:sp>
      <p:pic>
        <p:nvPicPr>
          <p:cNvPr id="4" name="Рисунок 9">
            <a:extLst>
              <a:ext uri="{FF2B5EF4-FFF2-40B4-BE49-F238E27FC236}">
                <a16:creationId xmlns:a16="http://schemas.microsoft.com/office/drawing/2014/main" id="{0F67D4B0-A75F-4B2E-8DCE-6B75BCD29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5327" y="3702882"/>
            <a:ext cx="1722673" cy="203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822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09BF3-4858-4B3E-AC4B-7FFA40514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Создание методом «скульптинга»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39CE1-DC3F-4E9E-BD26-5D86474D0C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690688"/>
            <a:ext cx="10802817" cy="4486275"/>
          </a:xfrm>
        </p:spPr>
        <p:txBody>
          <a:bodyPr>
            <a:normAutofit/>
          </a:bodyPr>
          <a:lstStyle/>
          <a:p>
            <a:r>
              <a:rPr lang="ru-RU" dirty="0" smtClean="0">
                <a:latin typeface="+mj-lt"/>
                <a:cs typeface="Calibri Light" panose="020F0302020204030204" pitchFamily="34" charset="0"/>
              </a:rPr>
              <a:t>Скульптинг – метод </a:t>
            </a:r>
            <a:r>
              <a:rPr lang="ru-RU" dirty="0">
                <a:latin typeface="+mj-lt"/>
                <a:cs typeface="Calibri Light" panose="020F0302020204030204" pitchFamily="34" charset="0"/>
              </a:rPr>
              <a:t>3D-моделирования, при </a:t>
            </a:r>
            <a:r>
              <a:rPr lang="ru-RU" dirty="0" smtClean="0">
                <a:latin typeface="+mj-lt"/>
                <a:cs typeface="Calibri Light" panose="020F0302020204030204" pitchFamily="34" charset="0"/>
              </a:rPr>
              <a:t>котором сетка объекта изменяется инструментами схожими </a:t>
            </a:r>
            <a:r>
              <a:rPr lang="ru-RU" dirty="0">
                <a:latin typeface="+mj-lt"/>
                <a:cs typeface="Calibri Light" panose="020F0302020204030204" pitchFamily="34" charset="0"/>
              </a:rPr>
              <a:t>с теми что используются при обработке глиняных </a:t>
            </a:r>
            <a:r>
              <a:rPr lang="ru-RU" dirty="0" smtClean="0">
                <a:latin typeface="+mj-lt"/>
                <a:cs typeface="Calibri Light" panose="020F0302020204030204" pitchFamily="34" charset="0"/>
              </a:rPr>
              <a:t>скульптур</a:t>
            </a:r>
          </a:p>
          <a:p>
            <a:r>
              <a:rPr lang="ru-RU" dirty="0">
                <a:latin typeface="+mj-lt"/>
                <a:cs typeface="Calibri Light" panose="020F0302020204030204" pitchFamily="34" charset="0"/>
              </a:rPr>
              <a:t>Для </a:t>
            </a:r>
            <a:r>
              <a:rPr lang="ru-RU" dirty="0" smtClean="0">
                <a:latin typeface="+mj-lt"/>
                <a:cs typeface="Calibri Light" panose="020F0302020204030204" pitchFamily="34" charset="0"/>
              </a:rPr>
              <a:t>создания конечного объекта данным методом требуется создать первоначальные формы с помощью базовых объектов, а затем редактировать их через режим </a:t>
            </a:r>
            <a:r>
              <a:rPr lang="en-US" dirty="0" smtClean="0">
                <a:latin typeface="+mj-lt"/>
                <a:cs typeface="Calibri Light" panose="020F0302020204030204" pitchFamily="34" charset="0"/>
              </a:rPr>
              <a:t>Sculpting</a:t>
            </a:r>
            <a:endParaRPr lang="ru-RU" dirty="0">
              <a:latin typeface="+mj-lt"/>
              <a:cs typeface="Calibri Light" panose="020F0302020204030204" pitchFamily="34" charset="0"/>
            </a:endParaRPr>
          </a:p>
          <a:p>
            <a:pPr marL="0" indent="0">
              <a:buNone/>
            </a:pPr>
            <a:endParaRPr lang="ru-RU" dirty="0">
              <a:latin typeface="+mj-lt"/>
              <a:cs typeface="Calibri Light" panose="020F030202020403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383CB94-08A3-4208-B4C9-8FD56A782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10</a:t>
            </a:fld>
            <a:r>
              <a:rPr lang="en-US" sz="1800" dirty="0"/>
              <a:t> / </a:t>
            </a:r>
            <a:r>
              <a:rPr lang="en-US" sz="1800" dirty="0" smtClean="0"/>
              <a:t>1</a:t>
            </a:r>
            <a:r>
              <a:rPr lang="ru-RU" sz="1800" dirty="0" smtClean="0"/>
              <a:t>5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50499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BABCD-5E74-4F05-8F59-B43D85483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Этапы «скульптинга»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517BE-EAF1-480A-8CC0-862156FF8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11</a:t>
            </a:fld>
            <a:r>
              <a:rPr lang="en-US" sz="1800" dirty="0"/>
              <a:t> / </a:t>
            </a:r>
            <a:r>
              <a:rPr lang="ru-RU" sz="1800" dirty="0" smtClean="0"/>
              <a:t>15</a:t>
            </a:r>
            <a:endParaRPr lang="en-US" sz="1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139CE1-DC3F-4E9E-BD26-5D86474D0C0A}"/>
              </a:ext>
            </a:extLst>
          </p:cNvPr>
          <p:cNvSpPr txBox="1">
            <a:spLocks/>
          </p:cNvSpPr>
          <p:nvPr/>
        </p:nvSpPr>
        <p:spPr>
          <a:xfrm>
            <a:off x="838198" y="1690688"/>
            <a:ext cx="10802817" cy="4486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dirty="0">
              <a:latin typeface="+mj-lt"/>
              <a:cs typeface="Calibri Light" panose="020F0302020204030204" pitchFamily="34" charset="0"/>
            </a:endParaRPr>
          </a:p>
        </p:txBody>
      </p:sp>
      <p:pic>
        <p:nvPicPr>
          <p:cNvPr id="9" name="Picture 35"/>
          <p:cNvPicPr/>
          <p:nvPr/>
        </p:nvPicPr>
        <p:blipFill>
          <a:blip r:embed="rId2"/>
          <a:stretch>
            <a:fillRect/>
          </a:stretch>
        </p:blipFill>
        <p:spPr>
          <a:xfrm>
            <a:off x="838198" y="1690688"/>
            <a:ext cx="5047615" cy="4237990"/>
          </a:xfrm>
          <a:prstGeom prst="rect">
            <a:avLst/>
          </a:prstGeom>
        </p:spPr>
      </p:pic>
      <p:pic>
        <p:nvPicPr>
          <p:cNvPr id="10" name="Picture 36"/>
          <p:cNvPicPr/>
          <p:nvPr/>
        </p:nvPicPr>
        <p:blipFill>
          <a:blip r:embed="rId3"/>
          <a:stretch>
            <a:fillRect/>
          </a:stretch>
        </p:blipFill>
        <p:spPr>
          <a:xfrm>
            <a:off x="6620769" y="1690688"/>
            <a:ext cx="4733031" cy="42379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C085EDA-F91C-4DB2-BA82-F91BE924ABFC}"/>
              </a:ext>
            </a:extLst>
          </p:cNvPr>
          <p:cNvSpPr txBox="1"/>
          <p:nvPr/>
        </p:nvSpPr>
        <p:spPr>
          <a:xfrm>
            <a:off x="838198" y="5924357"/>
            <a:ext cx="50476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10</a:t>
            </a:r>
            <a:r>
              <a:rPr lang="ru-RU" dirty="0">
                <a:latin typeface="+mj-lt"/>
              </a:rPr>
              <a:t>. Первый этап моделирования сцены «Енот</a:t>
            </a:r>
            <a:r>
              <a:rPr lang="ru-RU" dirty="0" smtClean="0">
                <a:latin typeface="+mj-lt"/>
              </a:rPr>
              <a:t>» - добавление формы примитивам</a:t>
            </a:r>
            <a:endParaRPr lang="en-US" dirty="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085EDA-F91C-4DB2-BA82-F91BE924ABFC}"/>
              </a:ext>
            </a:extLst>
          </p:cNvPr>
          <p:cNvSpPr txBox="1"/>
          <p:nvPr/>
        </p:nvSpPr>
        <p:spPr>
          <a:xfrm>
            <a:off x="6620769" y="5924356"/>
            <a:ext cx="4733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11. Второй </a:t>
            </a:r>
            <a:r>
              <a:rPr lang="ru-RU" dirty="0">
                <a:latin typeface="+mj-lt"/>
              </a:rPr>
              <a:t>этап моделирования сцены «Енот</a:t>
            </a:r>
            <a:r>
              <a:rPr lang="ru-RU" dirty="0" smtClean="0">
                <a:latin typeface="+mj-lt"/>
              </a:rPr>
              <a:t>» - уточнение формы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44395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BABCD-5E74-4F05-8F59-B43D85483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Этапы «скульптинга»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517BE-EAF1-480A-8CC0-862156FF8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12</a:t>
            </a:fld>
            <a:r>
              <a:rPr lang="en-US" sz="1800" dirty="0"/>
              <a:t> / </a:t>
            </a:r>
            <a:r>
              <a:rPr lang="en-US" sz="1800" dirty="0" smtClean="0"/>
              <a:t>1</a:t>
            </a:r>
            <a:r>
              <a:rPr lang="ru-RU" sz="1800" dirty="0" smtClean="0"/>
              <a:t>5</a:t>
            </a:r>
            <a:endParaRPr lang="en-US" sz="1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139CE1-DC3F-4E9E-BD26-5D86474D0C0A}"/>
              </a:ext>
            </a:extLst>
          </p:cNvPr>
          <p:cNvSpPr txBox="1">
            <a:spLocks/>
          </p:cNvSpPr>
          <p:nvPr/>
        </p:nvSpPr>
        <p:spPr>
          <a:xfrm>
            <a:off x="838198" y="1690688"/>
            <a:ext cx="10802817" cy="4486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dirty="0">
              <a:latin typeface="+mj-lt"/>
              <a:cs typeface="Calibri Light" panose="020F03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085EDA-F91C-4DB2-BA82-F91BE924ABFC}"/>
              </a:ext>
            </a:extLst>
          </p:cNvPr>
          <p:cNvSpPr txBox="1"/>
          <p:nvPr/>
        </p:nvSpPr>
        <p:spPr>
          <a:xfrm>
            <a:off x="838197" y="5685325"/>
            <a:ext cx="4892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12</a:t>
            </a:r>
            <a:r>
              <a:rPr lang="ru-RU" dirty="0" smtClean="0">
                <a:latin typeface="+mj-lt"/>
              </a:rPr>
              <a:t>. Третий </a:t>
            </a:r>
            <a:r>
              <a:rPr lang="ru-RU" dirty="0">
                <a:latin typeface="+mj-lt"/>
              </a:rPr>
              <a:t>этап моделирования сцены «Енот</a:t>
            </a:r>
            <a:r>
              <a:rPr lang="ru-RU" dirty="0" smtClean="0">
                <a:latin typeface="+mj-lt"/>
              </a:rPr>
              <a:t>» - добавление материалов</a:t>
            </a:r>
            <a:endParaRPr lang="en-US" dirty="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085EDA-F91C-4DB2-BA82-F91BE924ABFC}"/>
              </a:ext>
            </a:extLst>
          </p:cNvPr>
          <p:cNvSpPr txBox="1"/>
          <p:nvPr/>
        </p:nvSpPr>
        <p:spPr>
          <a:xfrm>
            <a:off x="7025054" y="5685326"/>
            <a:ext cx="46159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13. Последний </a:t>
            </a:r>
            <a:r>
              <a:rPr lang="ru-RU" dirty="0">
                <a:latin typeface="+mj-lt"/>
              </a:rPr>
              <a:t>этап моделирования сцены «Енот</a:t>
            </a:r>
            <a:r>
              <a:rPr lang="ru-RU" dirty="0" smtClean="0">
                <a:latin typeface="+mj-lt"/>
              </a:rPr>
              <a:t>» - добавление шерсти и рендер</a:t>
            </a:r>
            <a:endParaRPr lang="en-US" dirty="0">
              <a:latin typeface="+mj-lt"/>
            </a:endParaRPr>
          </a:p>
        </p:txBody>
      </p:sp>
      <p:pic>
        <p:nvPicPr>
          <p:cNvPr id="11" name="Picture 40"/>
          <p:cNvPicPr/>
          <p:nvPr/>
        </p:nvPicPr>
        <p:blipFill>
          <a:blip r:embed="rId2"/>
          <a:stretch>
            <a:fillRect/>
          </a:stretch>
        </p:blipFill>
        <p:spPr>
          <a:xfrm>
            <a:off x="838199" y="1690688"/>
            <a:ext cx="4892745" cy="3994638"/>
          </a:xfrm>
          <a:prstGeom prst="rect">
            <a:avLst/>
          </a:prstGeom>
        </p:spPr>
      </p:pic>
      <p:pic>
        <p:nvPicPr>
          <p:cNvPr id="14" name="Рисунок 13" descr="Enot_Final_Render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9162" y="1690688"/>
            <a:ext cx="3994638" cy="39946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051959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BABCD-5E74-4F05-8F59-B43D85483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ru-RU" b="1" dirty="0"/>
              <a:t>Экспорт и импорт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517BE-EAF1-480A-8CC0-862156FF8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13</a:t>
            </a:fld>
            <a:r>
              <a:rPr lang="en-US" sz="1800" dirty="0"/>
              <a:t> / </a:t>
            </a:r>
            <a:r>
              <a:rPr lang="en-US" sz="1800" dirty="0" smtClean="0"/>
              <a:t>1</a:t>
            </a:r>
            <a:r>
              <a:rPr lang="ru-RU" sz="1800" dirty="0" smtClean="0"/>
              <a:t>5</a:t>
            </a:r>
            <a:endParaRPr lang="en-US" sz="1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139CE1-DC3F-4E9E-BD26-5D86474D0C0A}"/>
              </a:ext>
            </a:extLst>
          </p:cNvPr>
          <p:cNvSpPr txBox="1">
            <a:spLocks/>
          </p:cNvSpPr>
          <p:nvPr/>
        </p:nvSpPr>
        <p:spPr>
          <a:xfrm>
            <a:off x="838198" y="1690688"/>
            <a:ext cx="10802817" cy="4486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dirty="0">
              <a:latin typeface="+mj-lt"/>
              <a:cs typeface="Calibri Light" panose="020F0302020204030204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D139CE1-DC3F-4E9E-BD26-5D86474D0C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43088"/>
            <a:ext cx="10955217" cy="4486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latin typeface="+mj-lt"/>
                <a:cs typeface="Calibri Light" panose="020F0302020204030204" pitchFamily="34" charset="0"/>
              </a:rPr>
              <a:t>Форматы экспорта:</a:t>
            </a:r>
          </a:p>
          <a:p>
            <a:r>
              <a:rPr lang="ru-RU" dirty="0">
                <a:latin typeface="+mj-lt"/>
                <a:cs typeface="Calibri Light" panose="020F0302020204030204" pitchFamily="34" charset="0"/>
              </a:rPr>
              <a:t>.fbx (filmbox) – передача моделей и текстур. Имеет точную передаваемых компонентов;</a:t>
            </a:r>
          </a:p>
          <a:p>
            <a:r>
              <a:rPr lang="ru-RU" dirty="0">
                <a:latin typeface="+mj-lt"/>
                <a:cs typeface="Calibri Light" panose="020F0302020204030204" pitchFamily="34" charset="0"/>
              </a:rPr>
              <a:t>.abc (</a:t>
            </a:r>
            <a:r>
              <a:rPr lang="ru-RU" dirty="0" err="1">
                <a:latin typeface="+mj-lt"/>
                <a:cs typeface="Calibri Light" panose="020F0302020204030204" pitchFamily="34" charset="0"/>
              </a:rPr>
              <a:t>alembic</a:t>
            </a:r>
            <a:r>
              <a:rPr lang="ru-RU" dirty="0">
                <a:latin typeface="+mj-lt"/>
                <a:cs typeface="Calibri Light" panose="020F0302020204030204" pitchFamily="34" charset="0"/>
              </a:rPr>
              <a:t>) – используется преимущественно для экспорта </a:t>
            </a:r>
            <a:r>
              <a:rPr lang="ru-RU" dirty="0" err="1">
                <a:latin typeface="+mj-lt"/>
                <a:cs typeface="Calibri Light" panose="020F0302020204030204" pitchFamily="34" charset="0"/>
              </a:rPr>
              <a:t>анимаций</a:t>
            </a:r>
            <a:r>
              <a:rPr lang="ru-RU" dirty="0">
                <a:latin typeface="+mj-lt"/>
                <a:cs typeface="Calibri Light" panose="020F0302020204030204" pitchFamily="34" charset="0"/>
              </a:rPr>
              <a:t> и визуальных эффектов;</a:t>
            </a:r>
          </a:p>
          <a:p>
            <a:r>
              <a:rPr lang="ru-RU" dirty="0">
                <a:latin typeface="+mj-lt"/>
                <a:cs typeface="Calibri Light" panose="020F0302020204030204" pitchFamily="34" charset="0"/>
              </a:rPr>
              <a:t>.</a:t>
            </a:r>
            <a:r>
              <a:rPr lang="ru-RU" dirty="0" err="1">
                <a:latin typeface="+mj-lt"/>
                <a:cs typeface="Calibri Light" panose="020F0302020204030204" pitchFamily="34" charset="0"/>
              </a:rPr>
              <a:t>gltf</a:t>
            </a:r>
            <a:r>
              <a:rPr lang="ru-RU" dirty="0">
                <a:latin typeface="+mj-lt"/>
                <a:cs typeface="Calibri Light" panose="020F0302020204030204" pitchFamily="34" charset="0"/>
              </a:rPr>
              <a:t> (glTF2.0) – экспортирует данные в сыром формате, который позволяет переносить абстрактные элементы и освещение.</a:t>
            </a:r>
          </a:p>
          <a:p>
            <a:pPr marL="0" indent="0">
              <a:buNone/>
            </a:pPr>
            <a:endParaRPr lang="en-US" dirty="0">
              <a:latin typeface="+mj-lt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91131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BABCD-5E74-4F05-8F59-B43D85483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ru-RU" b="1" dirty="0" smtClean="0"/>
              <a:t>Результаты </a:t>
            </a:r>
            <a:r>
              <a:rPr lang="ru-RU" b="1" dirty="0" err="1" smtClean="0"/>
              <a:t>эскпорта</a:t>
            </a:r>
            <a:endParaRPr lang="ru-RU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517BE-EAF1-480A-8CC0-862156FF8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14</a:t>
            </a:fld>
            <a:r>
              <a:rPr lang="en-US" sz="1800" dirty="0"/>
              <a:t> / </a:t>
            </a:r>
            <a:r>
              <a:rPr lang="en-US" sz="1800" dirty="0" smtClean="0"/>
              <a:t>1</a:t>
            </a:r>
            <a:r>
              <a:rPr lang="ru-RU" sz="1800" dirty="0" smtClean="0"/>
              <a:t>5</a:t>
            </a:r>
            <a:endParaRPr lang="en-US" sz="1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139CE1-DC3F-4E9E-BD26-5D86474D0C0A}"/>
              </a:ext>
            </a:extLst>
          </p:cNvPr>
          <p:cNvSpPr txBox="1">
            <a:spLocks/>
          </p:cNvSpPr>
          <p:nvPr/>
        </p:nvSpPr>
        <p:spPr>
          <a:xfrm>
            <a:off x="838198" y="1690688"/>
            <a:ext cx="10802817" cy="4486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dirty="0">
              <a:latin typeface="+mj-lt"/>
              <a:cs typeface="Calibri Light" panose="020F0302020204030204" pitchFamily="34" charset="0"/>
            </a:endParaRPr>
          </a:p>
        </p:txBody>
      </p:sp>
      <p:pic>
        <p:nvPicPr>
          <p:cNvPr id="7" name="Picture 41"/>
          <p:cNvPicPr/>
          <p:nvPr/>
        </p:nvPicPr>
        <p:blipFill>
          <a:blip r:embed="rId2"/>
          <a:stretch>
            <a:fillRect/>
          </a:stretch>
        </p:blipFill>
        <p:spPr>
          <a:xfrm>
            <a:off x="838198" y="1843088"/>
            <a:ext cx="5310505" cy="3129915"/>
          </a:xfrm>
          <a:prstGeom prst="rect">
            <a:avLst/>
          </a:prstGeom>
        </p:spPr>
      </p:pic>
      <p:pic>
        <p:nvPicPr>
          <p:cNvPr id="10" name="Picture 42"/>
          <p:cNvPicPr/>
          <p:nvPr/>
        </p:nvPicPr>
        <p:blipFill>
          <a:blip r:embed="rId3"/>
          <a:stretch>
            <a:fillRect/>
          </a:stretch>
        </p:blipFill>
        <p:spPr>
          <a:xfrm>
            <a:off x="7042699" y="1843087"/>
            <a:ext cx="4311101" cy="3129915"/>
          </a:xfrm>
          <a:prstGeom prst="rect">
            <a:avLst/>
          </a:prstGeom>
        </p:spPr>
      </p:pic>
      <p:sp>
        <p:nvSpPr>
          <p:cNvPr id="11" name="Объект 10">
            <a:extLst>
              <a:ext uri="{FF2B5EF4-FFF2-40B4-BE49-F238E27FC236}">
                <a16:creationId xmlns:a16="http://schemas.microsoft.com/office/drawing/2014/main" id="{FC085EDA-F91C-4DB2-BA82-F91BE924ABF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7042698" y="4973002"/>
            <a:ext cx="4311101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ru-RU" sz="1800" dirty="0">
                <a:latin typeface="+mj-lt"/>
              </a:rPr>
              <a:t>Рис. </a:t>
            </a:r>
            <a:r>
              <a:rPr lang="ru-RU" sz="1800" dirty="0" smtClean="0">
                <a:latin typeface="+mj-lt"/>
              </a:rPr>
              <a:t>15</a:t>
            </a:r>
            <a:r>
              <a:rPr lang="ru-RU" sz="1800" dirty="0" smtClean="0">
                <a:latin typeface="+mj-lt"/>
              </a:rPr>
              <a:t>. Сцена «Енот» в </a:t>
            </a:r>
            <a:r>
              <a:rPr lang="en-US" sz="1800" dirty="0" smtClean="0">
                <a:latin typeface="+mj-lt"/>
              </a:rPr>
              <a:t>Unreal Engine 5</a:t>
            </a:r>
            <a:endParaRPr lang="en-US" sz="1800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085EDA-F91C-4DB2-BA82-F91BE924ABFC}"/>
              </a:ext>
            </a:extLst>
          </p:cNvPr>
          <p:cNvSpPr txBox="1"/>
          <p:nvPr/>
        </p:nvSpPr>
        <p:spPr>
          <a:xfrm>
            <a:off x="838198" y="4973002"/>
            <a:ext cx="5310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14</a:t>
            </a:r>
            <a:r>
              <a:rPr lang="ru-RU" dirty="0" smtClean="0">
                <a:latin typeface="+mj-lt"/>
              </a:rPr>
              <a:t>. Сцена «Фабрика» в </a:t>
            </a:r>
            <a:r>
              <a:rPr lang="en-US" dirty="0" smtClean="0">
                <a:latin typeface="+mj-lt"/>
              </a:rPr>
              <a:t>Unreal Engine 5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050385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FFA83-1C5B-4DD6-A269-EFBB60088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Заключение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95FF78-B6C9-4EBB-B62B-0E126F9FC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latin typeface="+mj-lt"/>
              </a:rPr>
              <a:t>В результате работы были выполнены следующие задачи:</a:t>
            </a:r>
          </a:p>
          <a:p>
            <a:pPr lvl="1"/>
            <a:r>
              <a:rPr lang="ru-RU" dirty="0" smtClean="0">
                <a:latin typeface="+mj-lt"/>
              </a:rPr>
              <a:t>созданы </a:t>
            </a:r>
            <a:r>
              <a:rPr lang="ru-RU" dirty="0">
                <a:latin typeface="+mj-lt"/>
              </a:rPr>
              <a:t>3D-модели сцен «Фабрика» и «Енот» применив моделирование примитивов и «скульптинг»;</a:t>
            </a:r>
          </a:p>
          <a:p>
            <a:pPr lvl="1"/>
            <a:r>
              <a:rPr lang="ru-RU" dirty="0">
                <a:latin typeface="+mj-lt"/>
              </a:rPr>
              <a:t>н</a:t>
            </a:r>
            <a:r>
              <a:rPr lang="ru-RU" dirty="0" smtClean="0">
                <a:latin typeface="+mj-lt"/>
              </a:rPr>
              <a:t>аложены корректные </a:t>
            </a:r>
            <a:r>
              <a:rPr lang="ru-RU" dirty="0">
                <a:latin typeface="+mj-lt"/>
              </a:rPr>
              <a:t>текстуры в соответствии с топологией объектов; </a:t>
            </a:r>
          </a:p>
          <a:p>
            <a:pPr lvl="1"/>
            <a:r>
              <a:rPr lang="ru-RU" dirty="0" smtClean="0">
                <a:latin typeface="+mj-lt"/>
              </a:rPr>
              <a:t>настроены </a:t>
            </a:r>
            <a:r>
              <a:rPr lang="ru-RU" dirty="0">
                <a:latin typeface="+mj-lt"/>
              </a:rPr>
              <a:t>системы освещения, отображения материалов и рендера сцен;</a:t>
            </a:r>
          </a:p>
          <a:p>
            <a:pPr lvl="1"/>
            <a:r>
              <a:rPr lang="ru-RU" dirty="0" smtClean="0">
                <a:latin typeface="+mj-lt"/>
              </a:rPr>
              <a:t>реализован </a:t>
            </a:r>
            <a:r>
              <a:rPr lang="ru-RU" dirty="0">
                <a:latin typeface="+mj-lt"/>
              </a:rPr>
              <a:t>импорт объектов в среду </a:t>
            </a:r>
            <a:r>
              <a:rPr lang="ru-RU" dirty="0" err="1">
                <a:latin typeface="+mj-lt"/>
              </a:rPr>
              <a:t>Unreal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Engine</a:t>
            </a:r>
            <a:r>
              <a:rPr lang="ru-RU" dirty="0">
                <a:latin typeface="+mj-lt"/>
              </a:rPr>
              <a:t> 5.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94CB5-A4F1-4114-8873-0B1767BC0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15</a:t>
            </a:fld>
            <a:r>
              <a:rPr lang="en-US" sz="1800" dirty="0"/>
              <a:t> / </a:t>
            </a:r>
            <a:r>
              <a:rPr lang="en-US" sz="1800" dirty="0" smtClean="0"/>
              <a:t>1</a:t>
            </a:r>
            <a:r>
              <a:rPr lang="ru-RU" sz="1800" dirty="0" smtClean="0"/>
              <a:t>5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237209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C48CB-16AD-4964-95CF-DAAF21D84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Постановка задачи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19D25-391E-457C-B13E-6A8E6AE47E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64425"/>
          </a:xfrm>
        </p:spPr>
        <p:txBody>
          <a:bodyPr>
            <a:normAutofit/>
          </a:bodyPr>
          <a:lstStyle/>
          <a:p>
            <a:r>
              <a:rPr lang="ru-RU" dirty="0">
                <a:latin typeface="+mj-lt"/>
              </a:rPr>
              <a:t>Цель работы: </a:t>
            </a:r>
            <a:r>
              <a:rPr lang="ru-RU" dirty="0" smtClean="0">
                <a:latin typeface="+mj-lt"/>
              </a:rPr>
              <a:t>создать требуемые </a:t>
            </a:r>
            <a:r>
              <a:rPr lang="en-US" dirty="0" smtClean="0">
                <a:latin typeface="+mj-lt"/>
              </a:rPr>
              <a:t>3D-</a:t>
            </a:r>
            <a:r>
              <a:rPr lang="ru-RU" dirty="0" smtClean="0">
                <a:latin typeface="+mj-lt"/>
              </a:rPr>
              <a:t>модели </a:t>
            </a:r>
            <a:r>
              <a:rPr lang="ru-RU" dirty="0">
                <a:latin typeface="+mj-lt"/>
              </a:rPr>
              <a:t>сцен </a:t>
            </a:r>
            <a:r>
              <a:rPr lang="ru-RU" dirty="0" smtClean="0">
                <a:latin typeface="+mj-lt"/>
              </a:rPr>
              <a:t>применив технологии </a:t>
            </a:r>
            <a:r>
              <a:rPr lang="ru-RU" dirty="0">
                <a:latin typeface="+mj-lt"/>
              </a:rPr>
              <a:t>работы с примитивами и инструментами «скульптинга</a:t>
            </a:r>
            <a:r>
              <a:rPr lang="ru-RU" dirty="0" smtClean="0">
                <a:latin typeface="+mj-lt"/>
              </a:rPr>
              <a:t>» в </a:t>
            </a:r>
            <a:r>
              <a:rPr lang="en-US" dirty="0" smtClean="0">
                <a:latin typeface="+mj-lt"/>
              </a:rPr>
              <a:t>Blender</a:t>
            </a:r>
            <a:r>
              <a:rPr lang="ru-RU" dirty="0" smtClean="0">
                <a:latin typeface="+mj-lt"/>
              </a:rPr>
              <a:t> и настроить импорт всех элементов в среду движка </a:t>
            </a:r>
            <a:r>
              <a:rPr lang="en-US" dirty="0" smtClean="0">
                <a:latin typeface="+mj-lt"/>
              </a:rPr>
              <a:t>Unreal Engine 5</a:t>
            </a:r>
            <a:r>
              <a:rPr lang="ru-RU" dirty="0" smtClean="0">
                <a:latin typeface="+mj-lt"/>
              </a:rPr>
              <a:t>.</a:t>
            </a:r>
            <a:endParaRPr lang="ru-RU" dirty="0">
              <a:latin typeface="+mj-lt"/>
            </a:endParaRPr>
          </a:p>
          <a:p>
            <a:r>
              <a:rPr lang="ru-RU" dirty="0">
                <a:latin typeface="+mj-lt"/>
              </a:rPr>
              <a:t>Задачи:</a:t>
            </a:r>
          </a:p>
          <a:p>
            <a:pPr lvl="1"/>
            <a:r>
              <a:rPr lang="ru-RU" dirty="0">
                <a:latin typeface="+mj-lt"/>
              </a:rPr>
              <a:t>создать </a:t>
            </a:r>
            <a:r>
              <a:rPr lang="ru-RU" dirty="0" smtClean="0">
                <a:latin typeface="+mj-lt"/>
              </a:rPr>
              <a:t>3</a:t>
            </a:r>
            <a:r>
              <a:rPr lang="en-US" dirty="0">
                <a:latin typeface="+mj-lt"/>
              </a:rPr>
              <a:t>D-</a:t>
            </a:r>
            <a:r>
              <a:rPr lang="ru-RU" dirty="0">
                <a:latin typeface="+mj-lt"/>
              </a:rPr>
              <a:t>модели </a:t>
            </a:r>
            <a:r>
              <a:rPr lang="ru-RU" dirty="0" smtClean="0">
                <a:latin typeface="+mj-lt"/>
              </a:rPr>
              <a:t>сцен «Фабрика» и «Енот» применив моделирование примитивов и «скульптинг»</a:t>
            </a:r>
            <a:r>
              <a:rPr lang="en-US" dirty="0" smtClean="0">
                <a:latin typeface="+mj-lt"/>
              </a:rPr>
              <a:t>;</a:t>
            </a:r>
            <a:endParaRPr lang="en-US" dirty="0">
              <a:latin typeface="+mj-lt"/>
            </a:endParaRPr>
          </a:p>
          <a:p>
            <a:pPr lvl="1"/>
            <a:r>
              <a:rPr lang="ru-RU" dirty="0" smtClean="0">
                <a:latin typeface="+mj-lt"/>
              </a:rPr>
              <a:t>наложить текстуры в соответствии с топологией объектов</a:t>
            </a:r>
            <a:r>
              <a:rPr lang="en-US" dirty="0" smtClean="0">
                <a:latin typeface="+mj-lt"/>
              </a:rPr>
              <a:t>; </a:t>
            </a:r>
            <a:endParaRPr lang="en-US" dirty="0">
              <a:latin typeface="+mj-lt"/>
            </a:endParaRPr>
          </a:p>
          <a:p>
            <a:pPr lvl="1"/>
            <a:r>
              <a:rPr lang="ru-RU" dirty="0" smtClean="0">
                <a:latin typeface="+mj-lt"/>
              </a:rPr>
              <a:t>разобрать системы освещения, отображения материалов и рендера сцен</a:t>
            </a:r>
            <a:r>
              <a:rPr lang="en-US" dirty="0" smtClean="0">
                <a:latin typeface="+mj-lt"/>
              </a:rPr>
              <a:t>;</a:t>
            </a:r>
            <a:endParaRPr lang="en-US" dirty="0">
              <a:latin typeface="+mj-lt"/>
            </a:endParaRPr>
          </a:p>
          <a:p>
            <a:pPr lvl="1"/>
            <a:r>
              <a:rPr lang="ru-RU" dirty="0" smtClean="0">
                <a:latin typeface="+mj-lt"/>
              </a:rPr>
              <a:t>реализовать импорт объектов в среду</a:t>
            </a:r>
            <a:r>
              <a:rPr lang="en-US" dirty="0" smtClean="0">
                <a:latin typeface="+mj-lt"/>
              </a:rPr>
              <a:t> Unreal Engine 5</a:t>
            </a:r>
            <a:r>
              <a:rPr lang="ru-RU" dirty="0" smtClean="0">
                <a:latin typeface="+mj-lt"/>
              </a:rPr>
              <a:t>.</a:t>
            </a:r>
            <a:endParaRPr lang="ru-RU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B0CA3-8402-4518-9B73-6432B190C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2</a:t>
            </a:fld>
            <a:r>
              <a:rPr lang="en-US" sz="1800" dirty="0"/>
              <a:t> / </a:t>
            </a:r>
            <a:r>
              <a:rPr lang="en-US" sz="1800" dirty="0" smtClean="0"/>
              <a:t>1</a:t>
            </a:r>
            <a:r>
              <a:rPr lang="ru-RU" sz="1800" dirty="0" smtClean="0"/>
              <a:t>5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69287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A5201-EE36-437F-93F7-D02EEC9EA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Актуальность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D1D7D3-0E9F-4572-BE6B-B17E54F56A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latin typeface="+mj-lt"/>
              </a:rPr>
              <a:t>Актуальность работы заключается в следующем:</a:t>
            </a:r>
          </a:p>
          <a:p>
            <a:pPr lvl="1"/>
            <a:r>
              <a:rPr lang="ru-RU" dirty="0" smtClean="0">
                <a:latin typeface="+mj-lt"/>
              </a:rPr>
              <a:t>создание интегрируемых 3</a:t>
            </a:r>
            <a:r>
              <a:rPr lang="en-US" dirty="0" smtClean="0">
                <a:latin typeface="+mj-lt"/>
              </a:rPr>
              <a:t>D</a:t>
            </a:r>
            <a:r>
              <a:rPr lang="ru-RU" dirty="0" smtClean="0">
                <a:latin typeface="+mj-lt"/>
              </a:rPr>
              <a:t>-моделей в единой среде разработки является универсально полезным навыком в любом виде компьютерного моделирования</a:t>
            </a:r>
            <a:r>
              <a:rPr lang="en-US" dirty="0" smtClean="0">
                <a:latin typeface="+mj-lt"/>
              </a:rPr>
              <a:t>;</a:t>
            </a:r>
            <a:endParaRPr lang="en-US" dirty="0">
              <a:latin typeface="+mj-lt"/>
            </a:endParaRPr>
          </a:p>
          <a:p>
            <a:pPr lvl="1"/>
            <a:r>
              <a:rPr lang="ru-RU" dirty="0" smtClean="0">
                <a:latin typeface="+mj-lt"/>
              </a:rPr>
              <a:t>умение работы с игровым движком </a:t>
            </a:r>
            <a:r>
              <a:rPr lang="en-US" dirty="0" smtClean="0">
                <a:latin typeface="+mj-lt"/>
              </a:rPr>
              <a:t>Unreal Engine 5 </a:t>
            </a:r>
            <a:r>
              <a:rPr lang="ru-RU" dirty="0" smtClean="0">
                <a:latin typeface="+mj-lt"/>
              </a:rPr>
              <a:t>позволяет решать широкий спектр задач программирования, моделирования и симуляции за рамками создания исключительно игровых проектов</a:t>
            </a:r>
            <a:r>
              <a:rPr lang="en-US" dirty="0" smtClean="0">
                <a:latin typeface="+mj-lt"/>
              </a:rPr>
              <a:t>;</a:t>
            </a:r>
            <a:endParaRPr lang="en-US" dirty="0">
              <a:latin typeface="+mj-lt"/>
            </a:endParaRPr>
          </a:p>
          <a:p>
            <a:pPr lvl="1"/>
            <a:r>
              <a:rPr lang="ru-RU" dirty="0" smtClean="0">
                <a:latin typeface="+mj-lt"/>
              </a:rPr>
              <a:t>данная работа рассматривает актуальную на своё время версию движка </a:t>
            </a:r>
            <a:r>
              <a:rPr lang="en-US" dirty="0" smtClean="0">
                <a:latin typeface="+mj-lt"/>
              </a:rPr>
              <a:t>Unreal Engine 5 </a:t>
            </a:r>
            <a:r>
              <a:rPr lang="ru-RU" dirty="0" smtClean="0">
                <a:latin typeface="+mj-lt"/>
              </a:rPr>
              <a:t>и включает в себя разбор ряда релевантных проблем связанных с поставленными задачами работы.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26DB94-D2EF-4602-B72E-8C60FD082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3</a:t>
            </a:fld>
            <a:r>
              <a:rPr lang="ru-RU" sz="1800" dirty="0"/>
              <a:t> </a:t>
            </a:r>
            <a:r>
              <a:rPr lang="en-US" sz="1800" dirty="0"/>
              <a:t>/ </a:t>
            </a:r>
            <a:r>
              <a:rPr lang="en-US" sz="1800" dirty="0" smtClean="0"/>
              <a:t>1</a:t>
            </a:r>
            <a:r>
              <a:rPr lang="ru-RU" sz="1800" dirty="0" smtClean="0"/>
              <a:t>5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31239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C62BF-6A34-47C7-AB1B-20596DB56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Обзор интерфейса</a:t>
            </a:r>
            <a:endParaRPr lang="en-US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09E0B0-CA85-41B1-AC40-5AA819741B20}"/>
              </a:ext>
            </a:extLst>
          </p:cNvPr>
          <p:cNvSpPr txBox="1"/>
          <p:nvPr/>
        </p:nvSpPr>
        <p:spPr>
          <a:xfrm>
            <a:off x="1354016" y="5764333"/>
            <a:ext cx="3829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1. Окно </a:t>
            </a:r>
            <a:r>
              <a:rPr lang="ru-RU" dirty="0" smtClean="0">
                <a:latin typeface="+mj-lt"/>
              </a:rPr>
              <a:t>отображения </a:t>
            </a:r>
            <a:r>
              <a:rPr lang="en-US" dirty="0" smtClean="0">
                <a:latin typeface="+mj-lt"/>
              </a:rPr>
              <a:t>Viewport</a:t>
            </a:r>
            <a:endParaRPr lang="en-US" dirty="0">
              <a:latin typeface="+mj-lt"/>
            </a:endParaRPr>
          </a:p>
        </p:txBody>
      </p:sp>
      <p:sp>
        <p:nvSpPr>
          <p:cNvPr id="34" name="Slide Number Placeholder 33">
            <a:extLst>
              <a:ext uri="{FF2B5EF4-FFF2-40B4-BE49-F238E27FC236}">
                <a16:creationId xmlns:a16="http://schemas.microsoft.com/office/drawing/2014/main" id="{47B25496-8E82-4259-A465-1E1B7CC9B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4</a:t>
            </a:fld>
            <a:r>
              <a:rPr lang="en-US" sz="1800" dirty="0"/>
              <a:t> / </a:t>
            </a:r>
            <a:r>
              <a:rPr lang="ru-RU" sz="1800" dirty="0" smtClean="0"/>
              <a:t>15</a:t>
            </a:r>
            <a:endParaRPr lang="en-US" sz="1800" dirty="0"/>
          </a:p>
        </p:txBody>
      </p:sp>
      <p:sp>
        <p:nvSpPr>
          <p:cNvPr id="12" name="Content Placeholder 28">
            <a:extLst>
              <a:ext uri="{FF2B5EF4-FFF2-40B4-BE49-F238E27FC236}">
                <a16:creationId xmlns:a16="http://schemas.microsoft.com/office/drawing/2014/main" id="{1FAC9539-4A16-43FF-A53B-CFBCD9521E4F}"/>
              </a:ext>
            </a:extLst>
          </p:cNvPr>
          <p:cNvSpPr txBox="1">
            <a:spLocks/>
          </p:cNvSpPr>
          <p:nvPr/>
        </p:nvSpPr>
        <p:spPr>
          <a:xfrm>
            <a:off x="674039" y="1690688"/>
            <a:ext cx="11108019" cy="923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 smtClean="0">
                <a:latin typeface="+mj-lt"/>
              </a:rPr>
              <a:t>Основным окном интерфейса </a:t>
            </a:r>
            <a:r>
              <a:rPr lang="ru-RU" dirty="0">
                <a:latin typeface="+mj-lt"/>
              </a:rPr>
              <a:t>Blender </a:t>
            </a:r>
            <a:r>
              <a:rPr lang="ru-RU" dirty="0" smtClean="0">
                <a:latin typeface="+mj-lt"/>
              </a:rPr>
              <a:t>является главное окно взаимодействия</a:t>
            </a:r>
            <a:r>
              <a:rPr lang="en-US" dirty="0" smtClean="0">
                <a:latin typeface="+mj-lt"/>
              </a:rPr>
              <a:t> Viewport</a:t>
            </a:r>
            <a:r>
              <a:rPr lang="ru-RU" dirty="0" smtClean="0">
                <a:latin typeface="+mj-lt"/>
              </a:rPr>
              <a:t> и окно навигации файловой </a:t>
            </a:r>
            <a:r>
              <a:rPr lang="en-US" dirty="0" smtClean="0">
                <a:latin typeface="+mj-lt"/>
              </a:rPr>
              <a:t>Outliner</a:t>
            </a:r>
            <a:r>
              <a:rPr lang="ru-RU" dirty="0" smtClean="0">
                <a:latin typeface="+mj-lt"/>
              </a:rPr>
              <a:t>.</a:t>
            </a:r>
            <a:endParaRPr lang="en-US" dirty="0">
              <a:latin typeface="+mj-lt"/>
            </a:endParaRPr>
          </a:p>
        </p:txBody>
      </p:sp>
      <p:pic>
        <p:nvPicPr>
          <p:cNvPr id="17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674039" y="2798883"/>
            <a:ext cx="5596255" cy="2965450"/>
          </a:xfrm>
          <a:prstGeom prst="rect">
            <a:avLst/>
          </a:prstGeom>
        </p:spPr>
      </p:pic>
      <p:pic>
        <p:nvPicPr>
          <p:cNvPr id="18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6353443" y="2798883"/>
            <a:ext cx="5560134" cy="296545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409E0B0-CA85-41B1-AC40-5AA819741B20}"/>
              </a:ext>
            </a:extLst>
          </p:cNvPr>
          <p:cNvSpPr txBox="1"/>
          <p:nvPr/>
        </p:nvSpPr>
        <p:spPr>
          <a:xfrm>
            <a:off x="7421924" y="5764333"/>
            <a:ext cx="3423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2. </a:t>
            </a:r>
            <a:r>
              <a:rPr lang="ru-RU" dirty="0">
                <a:latin typeface="+mj-lt"/>
              </a:rPr>
              <a:t>Окно </a:t>
            </a:r>
            <a:r>
              <a:rPr lang="ru-RU" dirty="0" smtClean="0">
                <a:latin typeface="+mj-lt"/>
              </a:rPr>
              <a:t>навигации </a:t>
            </a:r>
            <a:r>
              <a:rPr lang="en-US" dirty="0" smtClean="0">
                <a:latin typeface="+mj-lt"/>
              </a:rPr>
              <a:t>Outliner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55677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AC173-5653-470D-8BF1-75E7164D9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Создание базовых объектов</a:t>
            </a:r>
            <a:endParaRPr lang="en-US" b="1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B7A6653-8DED-4E65-807F-040D5E23E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4C5CC-9188-4C4F-A834-6270706D19E9}" type="slidenum">
              <a:rPr lang="en-US" sz="1800" smtClean="0"/>
              <a:t>5</a:t>
            </a:fld>
            <a:r>
              <a:rPr lang="en-US" sz="1800" dirty="0"/>
              <a:t> / </a:t>
            </a:r>
            <a:r>
              <a:rPr lang="en-US" sz="1800" dirty="0" smtClean="0"/>
              <a:t>1</a:t>
            </a:r>
            <a:r>
              <a:rPr lang="ru-RU" sz="1800" dirty="0" smtClean="0"/>
              <a:t>5</a:t>
            </a:r>
            <a:endParaRPr lang="en-US" sz="180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35331331-63B2-404E-96E7-349E89C1DADE}"/>
              </a:ext>
            </a:extLst>
          </p:cNvPr>
          <p:cNvSpPr txBox="1">
            <a:spLocks/>
          </p:cNvSpPr>
          <p:nvPr/>
        </p:nvSpPr>
        <p:spPr>
          <a:xfrm>
            <a:off x="650812" y="1617201"/>
            <a:ext cx="10702988" cy="8968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 smtClean="0">
                <a:latin typeface="+mj-lt"/>
              </a:rPr>
              <a:t>Для вызова панели создания объектов в </a:t>
            </a:r>
            <a:r>
              <a:rPr lang="en-US" dirty="0" smtClean="0">
                <a:latin typeface="+mj-lt"/>
              </a:rPr>
              <a:t>Blender </a:t>
            </a:r>
            <a:r>
              <a:rPr lang="ru-RU" dirty="0" smtClean="0">
                <a:latin typeface="+mj-lt"/>
              </a:rPr>
              <a:t>используется комбинация «</a:t>
            </a:r>
            <a:r>
              <a:rPr lang="en-US" dirty="0" smtClean="0">
                <a:latin typeface="+mj-lt"/>
              </a:rPr>
              <a:t>Shift</a:t>
            </a:r>
            <a:r>
              <a:rPr lang="ru-RU" dirty="0" smtClean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+</a:t>
            </a:r>
            <a:r>
              <a:rPr lang="ru-RU" dirty="0" smtClean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A</a:t>
            </a:r>
            <a:r>
              <a:rPr lang="ru-RU" dirty="0" smtClean="0">
                <a:latin typeface="+mj-lt"/>
              </a:rPr>
              <a:t>»</a:t>
            </a:r>
          </a:p>
          <a:p>
            <a:endParaRPr lang="en-US" dirty="0" smtClean="0">
              <a:latin typeface="+mj-lt"/>
            </a:endParaRPr>
          </a:p>
        </p:txBody>
      </p:sp>
      <p:pic>
        <p:nvPicPr>
          <p:cNvPr id="19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6485974" y="2558522"/>
            <a:ext cx="4089766" cy="345452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E22A504-92AD-4AF6-8971-BBEFD5669C74}"/>
              </a:ext>
            </a:extLst>
          </p:cNvPr>
          <p:cNvSpPr txBox="1"/>
          <p:nvPr/>
        </p:nvSpPr>
        <p:spPr>
          <a:xfrm>
            <a:off x="6485974" y="6003220"/>
            <a:ext cx="4089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4. Панель создания объектов</a:t>
            </a:r>
            <a:endParaRPr lang="en-US" dirty="0">
              <a:latin typeface="+mj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35331331-63B2-404E-96E7-349E89C1D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474" y="2558522"/>
            <a:ext cx="5835162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+mj-lt"/>
              </a:rPr>
              <a:t>В качестве основных выделяются:</a:t>
            </a:r>
          </a:p>
          <a:p>
            <a:r>
              <a:rPr lang="en-US" dirty="0" smtClean="0">
                <a:latin typeface="+mj-lt"/>
              </a:rPr>
              <a:t>Mesh</a:t>
            </a:r>
            <a:r>
              <a:rPr lang="ru-RU" dirty="0" smtClean="0">
                <a:latin typeface="+mj-lt"/>
              </a:rPr>
              <a:t> – полигональные объекты </a:t>
            </a:r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Curve</a:t>
            </a:r>
            <a:r>
              <a:rPr lang="ru-RU" dirty="0" smtClean="0">
                <a:latin typeface="+mj-lt"/>
              </a:rPr>
              <a:t> – математические объекты</a:t>
            </a:r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Light </a:t>
            </a:r>
            <a:r>
              <a:rPr lang="ru-RU" dirty="0" smtClean="0">
                <a:latin typeface="+mj-lt"/>
              </a:rPr>
              <a:t>– объекты освещения</a:t>
            </a:r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Camera</a:t>
            </a:r>
            <a:r>
              <a:rPr lang="ru-RU" dirty="0" smtClean="0">
                <a:latin typeface="+mj-lt"/>
              </a:rPr>
              <a:t> – камеры для обзора и точки рендеринга</a:t>
            </a:r>
            <a:endParaRPr lang="ru-R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21756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09BF3-4858-4B3E-AC4B-7FFA40514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Методы полигонального моделирования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39CE1-DC3F-4E9E-BD26-5D86474D0C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690688"/>
            <a:ext cx="10802817" cy="4486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>
                <a:latin typeface="+mj-lt"/>
                <a:cs typeface="Calibri Light" panose="020F0302020204030204" pitchFamily="34" charset="0"/>
              </a:rPr>
              <a:t>Создание сцены полигональным методом было разделено на следующие этапы:</a:t>
            </a:r>
            <a:endParaRPr lang="ru-RU" dirty="0" smtClean="0">
              <a:latin typeface="+mj-lt"/>
              <a:cs typeface="Calibri Light" panose="020F030202020403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 smtClean="0">
                <a:latin typeface="+mj-lt"/>
                <a:cs typeface="Calibri Light" panose="020F0302020204030204" pitchFamily="34" charset="0"/>
              </a:rPr>
              <a:t>«</a:t>
            </a:r>
            <a:r>
              <a:rPr lang="ru-RU" dirty="0" err="1" smtClean="0">
                <a:latin typeface="+mj-lt"/>
                <a:cs typeface="Calibri Light" panose="020F0302020204030204" pitchFamily="34" charset="0"/>
              </a:rPr>
              <a:t>Блокинг</a:t>
            </a:r>
            <a:r>
              <a:rPr lang="ru-RU" dirty="0" smtClean="0">
                <a:latin typeface="+mj-lt"/>
                <a:cs typeface="Calibri Light" panose="020F0302020204030204" pitchFamily="34" charset="0"/>
              </a:rPr>
              <a:t>» </a:t>
            </a:r>
            <a:r>
              <a:rPr lang="ru-RU" dirty="0" smtClean="0">
                <a:latin typeface="+mj-lt"/>
                <a:cs typeface="Calibri Light" panose="020F0302020204030204" pitchFamily="34" charset="0"/>
              </a:rPr>
              <a:t>– </a:t>
            </a:r>
            <a:r>
              <a:rPr lang="ru-RU" dirty="0" smtClean="0">
                <a:latin typeface="+mj-lt"/>
                <a:cs typeface="Calibri Light" panose="020F0302020204030204" pitchFamily="34" charset="0"/>
              </a:rPr>
              <a:t>первоначальное расположение основных </a:t>
            </a:r>
            <a:r>
              <a:rPr lang="ru-RU" dirty="0" smtClean="0">
                <a:latin typeface="+mj-lt"/>
                <a:cs typeface="Calibri Light" panose="020F0302020204030204" pitchFamily="34" charset="0"/>
              </a:rPr>
              <a:t>объектов</a:t>
            </a:r>
            <a:r>
              <a:rPr lang="ru-RU" dirty="0">
                <a:latin typeface="+mj-lt"/>
                <a:cs typeface="Calibri Light" panose="020F0302020204030204" pitchFamily="34" charset="0"/>
              </a:rPr>
              <a:t>, схожих по форме с конечным вариантом в </a:t>
            </a:r>
            <a:r>
              <a:rPr lang="ru-RU" dirty="0" smtClean="0">
                <a:latin typeface="+mj-lt"/>
                <a:cs typeface="Calibri Light" panose="020F0302020204030204" pitchFamily="34" charset="0"/>
              </a:rPr>
              <a:t>сцене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>
                <a:latin typeface="+mj-lt"/>
                <a:cs typeface="Calibri Light" panose="020F0302020204030204" pitchFamily="34" charset="0"/>
              </a:rPr>
              <a:t>Наполнение – добавление копий объектов и применения модификаторов формы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>
                <a:latin typeface="+mj-lt"/>
                <a:cs typeface="Calibri Light" panose="020F0302020204030204" pitchFamily="34" charset="0"/>
              </a:rPr>
              <a:t>Детализация – придание детальной конечной формы объектам</a:t>
            </a:r>
            <a:endParaRPr lang="ru-RU" dirty="0">
              <a:latin typeface="+mj-lt"/>
              <a:cs typeface="Calibri Light" panose="020F030202020403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 smtClean="0">
                <a:latin typeface="+mj-lt"/>
                <a:cs typeface="Calibri Light" panose="020F0302020204030204" pitchFamily="34" charset="0"/>
              </a:rPr>
              <a:t>Освещение – добавление источников света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>
                <a:latin typeface="+mj-lt"/>
                <a:cs typeface="Calibri Light" panose="020F0302020204030204" pitchFamily="34" charset="0"/>
              </a:rPr>
              <a:t>Текстурирование – добавление материалов на конечные объекты</a:t>
            </a:r>
            <a:endParaRPr lang="ru-RU" dirty="0" smtClean="0">
              <a:latin typeface="+mj-lt"/>
              <a:cs typeface="Calibri Light" panose="020F030202020403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383CB94-08A3-4208-B4C9-8FD56A782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6</a:t>
            </a:fld>
            <a:r>
              <a:rPr lang="en-US" sz="1800" dirty="0"/>
              <a:t> / </a:t>
            </a:r>
            <a:r>
              <a:rPr lang="en-US" sz="1800" dirty="0" smtClean="0"/>
              <a:t>1</a:t>
            </a:r>
            <a:r>
              <a:rPr lang="ru-RU" sz="1800" dirty="0" smtClean="0"/>
              <a:t>5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33620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09BF3-4858-4B3E-AC4B-7FFA40514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10437" cy="1325563"/>
          </a:xfrm>
        </p:spPr>
        <p:txBody>
          <a:bodyPr/>
          <a:lstStyle/>
          <a:p>
            <a:r>
              <a:rPr lang="ru-RU" b="1" dirty="0" smtClean="0"/>
              <a:t>Этапы полигонального </a:t>
            </a:r>
            <a:r>
              <a:rPr lang="ru-RU" b="1" dirty="0" smtClean="0"/>
              <a:t>моделирования</a:t>
            </a:r>
            <a:endParaRPr lang="en-US" b="1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383CB94-08A3-4208-B4C9-8FD56A782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7</a:t>
            </a:fld>
            <a:r>
              <a:rPr lang="en-US" sz="1800" dirty="0"/>
              <a:t> / 12</a:t>
            </a:r>
          </a:p>
        </p:txBody>
      </p:sp>
      <p:pic>
        <p:nvPicPr>
          <p:cNvPr id="6" name="Picture 19"/>
          <p:cNvPicPr/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5100056" cy="3044157"/>
          </a:xfrm>
          <a:prstGeom prst="rect">
            <a:avLst/>
          </a:prstGeom>
        </p:spPr>
      </p:pic>
      <p:pic>
        <p:nvPicPr>
          <p:cNvPr id="7" name="Picture 23"/>
          <p:cNvPicPr/>
          <p:nvPr/>
        </p:nvPicPr>
        <p:blipFill>
          <a:blip r:embed="rId4"/>
          <a:stretch>
            <a:fillRect/>
          </a:stretch>
        </p:blipFill>
        <p:spPr>
          <a:xfrm>
            <a:off x="6197038" y="1690687"/>
            <a:ext cx="5451598" cy="30441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E22A504-92AD-4AF6-8971-BBEFD5669C74}"/>
              </a:ext>
            </a:extLst>
          </p:cNvPr>
          <p:cNvSpPr txBox="1"/>
          <p:nvPr/>
        </p:nvSpPr>
        <p:spPr>
          <a:xfrm>
            <a:off x="838201" y="4797181"/>
            <a:ext cx="510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5</a:t>
            </a:r>
            <a:r>
              <a:rPr lang="ru-RU" dirty="0">
                <a:latin typeface="+mj-lt"/>
              </a:rPr>
              <a:t>. «</a:t>
            </a:r>
            <a:r>
              <a:rPr lang="ru-RU" dirty="0" err="1">
                <a:latin typeface="+mj-lt"/>
              </a:rPr>
              <a:t>Блокинг</a:t>
            </a:r>
            <a:r>
              <a:rPr lang="ru-RU" dirty="0">
                <a:latin typeface="+mj-lt"/>
              </a:rPr>
              <a:t>» </a:t>
            </a:r>
            <a:r>
              <a:rPr lang="ru-RU" dirty="0" smtClean="0">
                <a:latin typeface="+mj-lt"/>
              </a:rPr>
              <a:t>сцены</a:t>
            </a:r>
            <a:endParaRPr lang="en-US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22A504-92AD-4AF6-8971-BBEFD5669C74}"/>
              </a:ext>
            </a:extLst>
          </p:cNvPr>
          <p:cNvSpPr txBox="1"/>
          <p:nvPr/>
        </p:nvSpPr>
        <p:spPr>
          <a:xfrm>
            <a:off x="6197038" y="4797181"/>
            <a:ext cx="5451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6. </a:t>
            </a:r>
            <a:r>
              <a:rPr lang="ru-RU" dirty="0" smtClean="0">
                <a:latin typeface="+mj-lt"/>
              </a:rPr>
              <a:t>Создание наполнения сцены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66599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F3ABB6-0DD2-4484-B3B0-03E8B55DA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8</a:t>
            </a:fld>
            <a:r>
              <a:rPr lang="ru-RU" sz="1800" dirty="0"/>
              <a:t> </a:t>
            </a:r>
            <a:r>
              <a:rPr lang="en-US" sz="1800" dirty="0"/>
              <a:t>/ </a:t>
            </a:r>
            <a:r>
              <a:rPr lang="en-US" sz="1800" dirty="0" smtClean="0"/>
              <a:t>1</a:t>
            </a:r>
            <a:r>
              <a:rPr lang="ru-RU" sz="1800" dirty="0" smtClean="0"/>
              <a:t>5</a:t>
            </a:r>
            <a:endParaRPr lang="en-US" sz="1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80E1F3-996F-4B5A-9EB3-834DCAC84963}"/>
              </a:ext>
            </a:extLst>
          </p:cNvPr>
          <p:cNvSpPr txBox="1"/>
          <p:nvPr/>
        </p:nvSpPr>
        <p:spPr>
          <a:xfrm>
            <a:off x="838200" y="4786950"/>
            <a:ext cx="4875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7. Добавление детализации</a:t>
            </a:r>
            <a:endParaRPr lang="en-US" dirty="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46C2D8-5793-4E17-BC52-2CC3AC9AEB85}"/>
              </a:ext>
            </a:extLst>
          </p:cNvPr>
          <p:cNvSpPr txBox="1"/>
          <p:nvPr/>
        </p:nvSpPr>
        <p:spPr>
          <a:xfrm>
            <a:off x="6049010" y="4786950"/>
            <a:ext cx="4804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8. Добавление освещения </a:t>
            </a:r>
            <a:endParaRPr lang="en-US" dirty="0">
              <a:latin typeface="+mj-lt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Этапы полигонального моделирования</a:t>
            </a:r>
            <a:endParaRPr lang="ru-RU" b="1" dirty="0"/>
          </a:p>
        </p:txBody>
      </p:sp>
      <p:pic>
        <p:nvPicPr>
          <p:cNvPr id="9" name="Picture 28"/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4875191" cy="3096263"/>
          </a:xfrm>
          <a:prstGeom prst="rect">
            <a:avLst/>
          </a:prstGeom>
        </p:spPr>
      </p:pic>
      <p:pic>
        <p:nvPicPr>
          <p:cNvPr id="12" name="Picture 30"/>
          <p:cNvPicPr/>
          <p:nvPr/>
        </p:nvPicPr>
        <p:blipFill>
          <a:blip r:embed="rId3"/>
          <a:stretch>
            <a:fillRect/>
          </a:stretch>
        </p:blipFill>
        <p:spPr>
          <a:xfrm>
            <a:off x="6049010" y="1690687"/>
            <a:ext cx="4804269" cy="309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390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3C743-BB24-4010-9F79-D9DD3EEBA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Финальный вид сцены «Фабрика»</a:t>
            </a:r>
            <a:endParaRPr lang="en-US" b="1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DEA5F78-F3A9-4102-A0B0-A54DD6F0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9</a:t>
            </a:fld>
            <a:r>
              <a:rPr lang="en-US" sz="1800" dirty="0"/>
              <a:t> / </a:t>
            </a:r>
            <a:r>
              <a:rPr lang="en-US" sz="1800" dirty="0" smtClean="0"/>
              <a:t>1</a:t>
            </a:r>
            <a:r>
              <a:rPr lang="ru-RU" sz="1800" dirty="0" smtClean="0"/>
              <a:t>5</a:t>
            </a:r>
            <a:endParaRPr lang="en-US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085EDA-F91C-4DB2-BA82-F91BE924ABFC}"/>
              </a:ext>
            </a:extLst>
          </p:cNvPr>
          <p:cNvSpPr txBox="1"/>
          <p:nvPr/>
        </p:nvSpPr>
        <p:spPr>
          <a:xfrm>
            <a:off x="3694747" y="6199529"/>
            <a:ext cx="49078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+mj-lt"/>
              </a:rPr>
              <a:t>Рис. </a:t>
            </a:r>
            <a:r>
              <a:rPr lang="ru-RU" dirty="0" smtClean="0">
                <a:latin typeface="+mj-lt"/>
              </a:rPr>
              <a:t>9. «Фабрика» после текстурирования и рендера сцены </a:t>
            </a:r>
            <a:endParaRPr lang="en-US" dirty="0">
              <a:latin typeface="+mj-lt"/>
            </a:endParaRPr>
          </a:p>
        </p:txBody>
      </p:sp>
      <p:pic>
        <p:nvPicPr>
          <p:cNvPr id="9" name="Рисунок 8" descr="Final_Render_Image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4747" y="1397024"/>
            <a:ext cx="4802505" cy="48025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40196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1375</TotalTime>
  <Words>678</Words>
  <Application>Microsoft Office PowerPoint</Application>
  <PresentationFormat>Широкоэкранный</PresentationFormat>
  <Paragraphs>83</Paragraphs>
  <Slides>15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Методы 3D-моделирования объектов в Blender для Unreal Engine 5</vt:lpstr>
      <vt:lpstr>Постановка задачи</vt:lpstr>
      <vt:lpstr>Актуальность</vt:lpstr>
      <vt:lpstr>Обзор интерфейса</vt:lpstr>
      <vt:lpstr>Создание базовых объектов</vt:lpstr>
      <vt:lpstr>Методы полигонального моделирования</vt:lpstr>
      <vt:lpstr>Этапы полигонального моделирования</vt:lpstr>
      <vt:lpstr>Этапы полигонального моделирования</vt:lpstr>
      <vt:lpstr>Финальный вид сцены «Фабрика»</vt:lpstr>
      <vt:lpstr>Создание методом «скульптинга»</vt:lpstr>
      <vt:lpstr>Этапы «скульптинга»</vt:lpstr>
      <vt:lpstr>Этапы «скульптинга»</vt:lpstr>
      <vt:lpstr>Экспорт и импорт</vt:lpstr>
      <vt:lpstr>Результаты эскпорта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Elizaveta Kotelnikova</dc:creator>
  <cp:lastModifiedBy>lisle</cp:lastModifiedBy>
  <cp:revision>152</cp:revision>
  <dcterms:created xsi:type="dcterms:W3CDTF">2022-03-09T06:59:58Z</dcterms:created>
  <dcterms:modified xsi:type="dcterms:W3CDTF">2025-03-03T17:01:13Z</dcterms:modified>
</cp:coreProperties>
</file>

<file path=docProps/thumbnail.jpeg>
</file>